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5" r:id="rId1"/>
  </p:sldMasterIdLst>
  <p:sldIdLst>
    <p:sldId id="256" r:id="rId2"/>
    <p:sldId id="304" r:id="rId3"/>
    <p:sldId id="305" r:id="rId4"/>
    <p:sldId id="329" r:id="rId5"/>
    <p:sldId id="308" r:id="rId6"/>
    <p:sldId id="309" r:id="rId7"/>
    <p:sldId id="310" r:id="rId8"/>
    <p:sldId id="311" r:id="rId9"/>
    <p:sldId id="312" r:id="rId10"/>
    <p:sldId id="306" r:id="rId11"/>
    <p:sldId id="307" r:id="rId12"/>
    <p:sldId id="315" r:id="rId13"/>
    <p:sldId id="316" r:id="rId14"/>
    <p:sldId id="317" r:id="rId15"/>
    <p:sldId id="318" r:id="rId16"/>
    <p:sldId id="326" r:id="rId17"/>
    <p:sldId id="325" r:id="rId18"/>
    <p:sldId id="320" r:id="rId19"/>
    <p:sldId id="321" r:id="rId20"/>
    <p:sldId id="328" r:id="rId21"/>
    <p:sldId id="301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969" autoAdjust="0"/>
    <p:restoredTop sz="94660"/>
  </p:normalViewPr>
  <p:slideViewPr>
    <p:cSldViewPr snapToGrid="0">
      <p:cViewPr varScale="1">
        <p:scale>
          <a:sx n="65" d="100"/>
          <a:sy n="65" d="100"/>
        </p:scale>
        <p:origin x="-660" y="-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395702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0351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613899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923071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757333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27289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597768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346248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4068844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="" xmlns:p14="http://schemas.microsoft.com/office/powerpoint/2010/main" val="796935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="" xmlns:p14="http://schemas.microsoft.com/office/powerpoint/2010/main" val="2826498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7FF6A67-2503-4BB8-85E7-8B582CC53958}" type="datetimeFigureOut">
              <a:rPr lang="zh-TW" altLang="en-US" smtClean="0"/>
              <a:pPr/>
              <a:t>2023/12/19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308103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1" dirty="0" err="1">
                <a:solidFill>
                  <a:schemeClr val="accent5"/>
                </a:solidFill>
              </a:rPr>
              <a:t>Junit</a:t>
            </a:r>
            <a:endParaRPr lang="zh-TW" altLang="en-US" sz="5400" dirty="0">
              <a:solidFill>
                <a:schemeClr val="tx1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62100" y="4328160"/>
            <a:ext cx="9070848" cy="811103"/>
          </a:xfrm>
        </p:spPr>
        <p:txBody>
          <a:bodyPr>
            <a:noAutofit/>
          </a:bodyPr>
          <a:lstStyle/>
          <a:p>
            <a:r>
              <a:rPr lang="zh-TW" altLang="en-US" sz="4000" dirty="0"/>
              <a:t>第</a:t>
            </a:r>
            <a:r>
              <a:rPr lang="en-US" altLang="zh-TW" sz="4000" dirty="0"/>
              <a:t>2</a:t>
            </a:r>
            <a:r>
              <a:rPr lang="zh-TW" altLang="en-US" sz="4000" dirty="0"/>
              <a:t>組：洪唯真、沈君豪、張茂澤</a:t>
            </a:r>
          </a:p>
        </p:txBody>
      </p:sp>
    </p:spTree>
    <p:extLst>
      <p:ext uri="{BB962C8B-B14F-4D97-AF65-F5344CB8AC3E}">
        <p14:creationId xmlns="" xmlns:p14="http://schemas.microsoft.com/office/powerpoint/2010/main" val="2990727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250269"/>
            <a:ext cx="10058400" cy="1273049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測試工具的使用心得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1026" y="1425950"/>
            <a:ext cx="11288921" cy="433959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altLang="zh-TW" sz="3800" dirty="0"/>
              <a:t>1.</a:t>
            </a:r>
            <a:r>
              <a:rPr lang="zh-TW" altLang="en-US" sz="3800" dirty="0"/>
              <a:t>直觀的測試</a:t>
            </a:r>
            <a:r>
              <a:rPr lang="zh-TW" altLang="en-US" sz="3800" dirty="0" smtClean="0"/>
              <a:t>結果：清晰</a:t>
            </a:r>
            <a:r>
              <a:rPr lang="zh-TW" altLang="en-US" sz="3800" dirty="0"/>
              <a:t>顯示測試通過與否，方便快速了解程式碼的品質</a:t>
            </a:r>
          </a:p>
          <a:p>
            <a:pPr>
              <a:buNone/>
            </a:pPr>
            <a:r>
              <a:rPr lang="en-US" altLang="zh-TW" sz="3800" dirty="0"/>
              <a:t>2.</a:t>
            </a:r>
            <a:r>
              <a:rPr lang="zh-TW" altLang="en-US" sz="3800" dirty="0"/>
              <a:t>多樣的測試</a:t>
            </a:r>
            <a:r>
              <a:rPr lang="zh-TW" altLang="en-US" sz="3800" dirty="0" smtClean="0"/>
              <a:t>方式：如</a:t>
            </a:r>
            <a:r>
              <a:rPr lang="en-US" altLang="zh-TW" sz="3800" dirty="0" err="1"/>
              <a:t>assertEquals</a:t>
            </a:r>
            <a:r>
              <a:rPr lang="zh-TW" altLang="en-US" sz="3800" dirty="0"/>
              <a:t>、</a:t>
            </a:r>
            <a:r>
              <a:rPr lang="en-US" altLang="zh-TW" sz="3800" dirty="0" err="1"/>
              <a:t>assertTrue</a:t>
            </a:r>
            <a:r>
              <a:rPr lang="zh-TW" altLang="en-US" sz="3800" dirty="0"/>
              <a:t>等，能夠應對不同的測試情境，提高靈活性</a:t>
            </a:r>
          </a:p>
          <a:p>
            <a:pPr>
              <a:buNone/>
            </a:pPr>
            <a:r>
              <a:rPr lang="en-US" altLang="zh-TW" sz="3800" dirty="0"/>
              <a:t>3.</a:t>
            </a:r>
            <a:r>
              <a:rPr lang="zh-TW" altLang="en-US" sz="3800" dirty="0"/>
              <a:t>模組化設計</a:t>
            </a:r>
            <a:r>
              <a:rPr lang="zh-TW" altLang="en-US" sz="3800" dirty="0" smtClean="0"/>
              <a:t>：</a:t>
            </a:r>
            <a:r>
              <a:rPr lang="en-US" altLang="zh-TW" sz="3800" dirty="0" err="1" smtClean="0"/>
              <a:t>JUnit</a:t>
            </a:r>
            <a:r>
              <a:rPr lang="zh-TW" altLang="en-US" sz="3800" dirty="0"/>
              <a:t>支援模組化的測試，每個測試案例相互獨立，使得測試的維護和擴展更加</a:t>
            </a:r>
            <a:r>
              <a:rPr lang="zh-TW" altLang="en-US" sz="3800" dirty="0" smtClean="0"/>
              <a:t>方便</a:t>
            </a:r>
            <a:endParaRPr lang="en-US" altLang="zh-TW" sz="3800" dirty="0" smtClean="0"/>
          </a:p>
          <a:p>
            <a:pPr>
              <a:buNone/>
            </a:pPr>
            <a:r>
              <a:rPr lang="en-US" altLang="zh-TW" sz="3800" dirty="0" smtClean="0"/>
              <a:t>4.</a:t>
            </a:r>
            <a:r>
              <a:rPr lang="zh-TW" altLang="en-US" sz="3800" dirty="0" smtClean="0"/>
              <a:t>單元測試</a:t>
            </a:r>
          </a:p>
          <a:p>
            <a:pPr>
              <a:buNone/>
            </a:pPr>
            <a:r>
              <a:rPr lang="en-US" altLang="zh-TW" sz="3800" dirty="0" smtClean="0"/>
              <a:t>5.</a:t>
            </a:r>
            <a:r>
              <a:rPr lang="zh-TW" altLang="en-US" sz="3800" dirty="0" smtClean="0"/>
              <a:t>使用的便利性</a:t>
            </a:r>
            <a:endParaRPr lang="en-US" altLang="zh-TW" sz="3800" dirty="0" smtClean="0"/>
          </a:p>
        </p:txBody>
      </p:sp>
      <p:pic>
        <p:nvPicPr>
          <p:cNvPr id="4" name="圖片 3" descr="jun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0236" y="336883"/>
            <a:ext cx="1834817" cy="8807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="" xmlns:p14="http://schemas.microsoft.com/office/powerpoint/2010/main" val="1706629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285749"/>
            <a:ext cx="11344275" cy="1476375"/>
          </a:xfrm>
        </p:spPr>
        <p:txBody>
          <a:bodyPr>
            <a:noAutofit/>
          </a:bodyPr>
          <a:lstStyle/>
          <a:p>
            <a:r>
              <a:rPr lang="zh-TW" altLang="en-US" sz="4400" dirty="0"/>
              <a:t>使用測試工具在 每個作業的展示</a:t>
            </a:r>
            <a:r>
              <a:rPr altLang="zh-TW" sz="4400" dirty="0"/>
              <a:t>10/21</a:t>
            </a:r>
            <a:br>
              <a:rPr altLang="zh-TW" sz="4400" dirty="0"/>
            </a:br>
            <a:r>
              <a:rPr altLang="zh-TW" sz="6000" dirty="0">
                <a:solidFill>
                  <a:srgbClr val="FF0000"/>
                </a:solidFill>
              </a:rPr>
              <a:t>Line coverage</a:t>
            </a:r>
            <a:endParaRPr lang="zh-TW" altLang="en-US" sz="6000" dirty="0">
              <a:solidFill>
                <a:srgbClr val="FF0000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971227"/>
            <a:ext cx="12191999" cy="38867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7967885" y="1092167"/>
            <a:ext cx="4224115" cy="172723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743075"/>
            <a:ext cx="7896226" cy="11414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="" xmlns:p14="http://schemas.microsoft.com/office/powerpoint/2010/main" val="1354533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285749"/>
            <a:ext cx="11344275" cy="1476375"/>
          </a:xfrm>
        </p:spPr>
        <p:txBody>
          <a:bodyPr>
            <a:noAutofit/>
          </a:bodyPr>
          <a:lstStyle/>
          <a:p>
            <a:r>
              <a:rPr lang="zh-TW" altLang="en-US" sz="4400" dirty="0"/>
              <a:t>使用測試工具在 每個作業的展示</a:t>
            </a:r>
            <a:r>
              <a:rPr altLang="zh-TW" sz="4400" dirty="0"/>
              <a:t>10/28</a:t>
            </a:r>
            <a:br>
              <a:rPr altLang="zh-TW" sz="4400" dirty="0"/>
            </a:br>
            <a:r>
              <a:rPr altLang="zh-TW" sz="6000" dirty="0">
                <a:solidFill>
                  <a:srgbClr val="FF0000"/>
                </a:solidFill>
              </a:rPr>
              <a:t> Graph Coverage</a:t>
            </a:r>
            <a:endParaRPr lang="zh-TW" altLang="en-US" sz="6000" dirty="0">
              <a:solidFill>
                <a:srgbClr val="FF0000"/>
              </a:solidFill>
            </a:endParaRPr>
          </a:p>
        </p:txBody>
      </p:sp>
      <p:pic>
        <p:nvPicPr>
          <p:cNvPr id="7" name="內容版面配置區 6" descr="HW2_流程圖.jpg"/>
          <p:cNvPicPr>
            <a:picLocks noGrp="1" noChangeAspect="1"/>
          </p:cNvPicPr>
          <p:nvPr>
            <p:ph idx="1"/>
          </p:nvPr>
        </p:nvPicPr>
        <p:blipFill>
          <a:blip r:embed="rId2"/>
          <a:srcRect l="12655" t="8518" r="15054" b="5006"/>
          <a:stretch>
            <a:fillRect/>
          </a:stretch>
        </p:blipFill>
        <p:spPr>
          <a:xfrm>
            <a:off x="395993" y="1860182"/>
            <a:ext cx="11464045" cy="19396512"/>
          </a:xfrm>
        </p:spPr>
      </p:pic>
    </p:spTree>
    <p:extLst>
      <p:ext uri="{BB962C8B-B14F-4D97-AF65-F5344CB8AC3E}">
        <p14:creationId xmlns="" xmlns:p14="http://schemas.microsoft.com/office/powerpoint/2010/main" val="1354533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285749"/>
            <a:ext cx="11344275" cy="1476375"/>
          </a:xfrm>
        </p:spPr>
        <p:txBody>
          <a:bodyPr>
            <a:noAutofit/>
          </a:bodyPr>
          <a:lstStyle/>
          <a:p>
            <a:r>
              <a:rPr lang="zh-TW" altLang="en-US" sz="4400" dirty="0"/>
              <a:t>使用測試工具在 每個作業的展示</a:t>
            </a:r>
            <a:r>
              <a:rPr altLang="zh-TW" sz="4400" dirty="0"/>
              <a:t>11/11</a:t>
            </a:r>
            <a:br>
              <a:rPr altLang="zh-TW" sz="4400" dirty="0"/>
            </a:br>
            <a:r>
              <a:rPr lang="zh-TW" altLang="en-US" sz="6000" dirty="0">
                <a:solidFill>
                  <a:srgbClr val="FF0000"/>
                </a:solidFill>
              </a:rPr>
              <a:t>有效範圍 極大極小值</a:t>
            </a: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334442"/>
            <a:ext cx="6240232" cy="513645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6304519" y="3351030"/>
            <a:ext cx="6351783" cy="511986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/>
          <a:srcRect b="8865"/>
          <a:stretch>
            <a:fillRect/>
          </a:stretch>
        </p:blipFill>
        <p:spPr bwMode="auto">
          <a:xfrm>
            <a:off x="0" y="1711325"/>
            <a:ext cx="12814300" cy="1565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354533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285750"/>
            <a:ext cx="11344275" cy="2131526"/>
          </a:xfrm>
        </p:spPr>
        <p:txBody>
          <a:bodyPr>
            <a:noAutofit/>
          </a:bodyPr>
          <a:lstStyle/>
          <a:p>
            <a:r>
              <a:rPr lang="zh-TW" altLang="en-US" sz="4400" dirty="0"/>
              <a:t>使用測試工具在 每個作業的展示</a:t>
            </a:r>
            <a:r>
              <a:rPr altLang="zh-TW" sz="4400" dirty="0"/>
              <a:t>11/18</a:t>
            </a:r>
            <a:br>
              <a:rPr altLang="zh-TW" sz="4400" dirty="0"/>
            </a:br>
            <a:r>
              <a:rPr altLang="zh-TW" sz="6000" dirty="0">
                <a:solidFill>
                  <a:srgbClr val="FF0000"/>
                </a:solidFill>
              </a:rPr>
              <a:t>Logical Expressions coverage</a:t>
            </a:r>
            <a:br>
              <a:rPr altLang="zh-TW" sz="6000" dirty="0">
                <a:solidFill>
                  <a:srgbClr val="FF0000"/>
                </a:solidFill>
              </a:rPr>
            </a:br>
            <a:r>
              <a:rPr altLang="zh-TW" sz="6000" dirty="0">
                <a:solidFill>
                  <a:schemeClr val="tx1"/>
                </a:solidFill>
              </a:rPr>
              <a:t>1.Predicate Coverage</a:t>
            </a:r>
            <a:endParaRPr lang="zh-TW" altLang="en-US" sz="6000" dirty="0">
              <a:solidFill>
                <a:schemeClr val="tx1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4774204"/>
            <a:ext cx="12192000" cy="7895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" y="2511424"/>
            <a:ext cx="17458611" cy="2136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354533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285750"/>
            <a:ext cx="11344275" cy="2131526"/>
          </a:xfrm>
        </p:spPr>
        <p:txBody>
          <a:bodyPr>
            <a:noAutofit/>
          </a:bodyPr>
          <a:lstStyle/>
          <a:p>
            <a:r>
              <a:rPr lang="zh-TW" altLang="en-US" sz="4400" dirty="0"/>
              <a:t>使用測試工具在 每個作業的展示</a:t>
            </a:r>
            <a:r>
              <a:rPr altLang="zh-TW" sz="4400" dirty="0"/>
              <a:t>11/18</a:t>
            </a:r>
            <a:br>
              <a:rPr altLang="zh-TW" sz="4400" dirty="0"/>
            </a:br>
            <a:r>
              <a:rPr altLang="zh-TW" sz="6000" dirty="0">
                <a:solidFill>
                  <a:srgbClr val="FF0000"/>
                </a:solidFill>
              </a:rPr>
              <a:t>Logical Expressions coverage</a:t>
            </a:r>
            <a:br>
              <a:rPr altLang="zh-TW" sz="6000" dirty="0">
                <a:solidFill>
                  <a:srgbClr val="FF0000"/>
                </a:solidFill>
              </a:rPr>
            </a:br>
            <a:r>
              <a:rPr altLang="zh-TW" sz="6000" dirty="0">
                <a:solidFill>
                  <a:schemeClr val="tx1"/>
                </a:solidFill>
              </a:rPr>
              <a:t>2.</a:t>
            </a:r>
            <a:r>
              <a:rPr sz="6000" dirty="0"/>
              <a:t>Clause Coverage</a:t>
            </a:r>
            <a:endParaRPr lang="zh-TW" altLang="en-US" sz="6000" dirty="0">
              <a:solidFill>
                <a:schemeClr val="tx1"/>
              </a:solidFill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7695" y="2463485"/>
            <a:ext cx="11959536" cy="191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標題 1"/>
          <p:cNvSpPr txBox="1">
            <a:spLocks/>
          </p:cNvSpPr>
          <p:nvPr/>
        </p:nvSpPr>
        <p:spPr>
          <a:xfrm>
            <a:off x="431800" y="4368800"/>
            <a:ext cx="11239500" cy="10033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en-US" altLang="zh-TW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3</a:t>
            </a:r>
            <a:r>
              <a:rPr kumimoji="0" lang="en-US" altLang="zh-TW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.</a:t>
            </a:r>
            <a:r>
              <a:rPr lang="en-US" altLang="zh-TW" sz="6000" dirty="0"/>
              <a:t>Combinatorial Coverage</a:t>
            </a:r>
            <a:endParaRPr kumimoji="0" lang="zh-TW" altLang="en-US" sz="6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5380894"/>
            <a:ext cx="12192001" cy="7272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354533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285750"/>
            <a:ext cx="11344275" cy="2131526"/>
          </a:xfrm>
        </p:spPr>
        <p:txBody>
          <a:bodyPr>
            <a:noAutofit/>
          </a:bodyPr>
          <a:lstStyle/>
          <a:p>
            <a:r>
              <a:rPr lang="zh-TW" altLang="en-US" sz="4400" dirty="0"/>
              <a:t>使用測試工具在 每個作業的展示</a:t>
            </a:r>
            <a:r>
              <a:rPr altLang="zh-TW" sz="4400" dirty="0"/>
              <a:t>11/18</a:t>
            </a:r>
            <a:br>
              <a:rPr altLang="zh-TW" sz="4400" dirty="0"/>
            </a:br>
            <a:r>
              <a:rPr altLang="zh-TW" sz="6000" dirty="0">
                <a:solidFill>
                  <a:srgbClr val="FF0000"/>
                </a:solidFill>
              </a:rPr>
              <a:t>Logical Expressions coverage</a:t>
            </a:r>
            <a:endParaRPr lang="zh-TW" altLang="en-US" sz="6000" dirty="0">
              <a:solidFill>
                <a:schemeClr val="tx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082884"/>
            <a:ext cx="14350516" cy="3278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5390969"/>
            <a:ext cx="12192000" cy="141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3545339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285750"/>
            <a:ext cx="11687175" cy="2131526"/>
          </a:xfrm>
        </p:spPr>
        <p:txBody>
          <a:bodyPr>
            <a:noAutofit/>
          </a:bodyPr>
          <a:lstStyle/>
          <a:p>
            <a:r>
              <a:rPr lang="zh-TW" altLang="en-US" sz="4400" dirty="0"/>
              <a:t>使用測試工具在 每個作業的展示</a:t>
            </a:r>
            <a:r>
              <a:rPr altLang="zh-TW" sz="4400" dirty="0"/>
              <a:t>11/25</a:t>
            </a:r>
            <a:br>
              <a:rPr altLang="zh-TW" sz="4400" dirty="0"/>
            </a:br>
            <a:r>
              <a:rPr altLang="zh-TW" sz="5800" dirty="0">
                <a:solidFill>
                  <a:srgbClr val="FF0000"/>
                </a:solidFill>
              </a:rPr>
              <a:t>Input Domain Characterization </a:t>
            </a:r>
            <a:endParaRPr lang="zh-TW" altLang="en-US" sz="6000" dirty="0">
              <a:solidFill>
                <a:schemeClr val="tx1"/>
              </a:solidFill>
            </a:endParaRPr>
          </a:p>
        </p:txBody>
      </p:sp>
      <p:pic>
        <p:nvPicPr>
          <p:cNvPr id="4" name="圖片 3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531100" y="3517070"/>
            <a:ext cx="7442200" cy="39482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圖片 4"/>
          <p:cNvPicPr/>
          <p:nvPr/>
        </p:nvPicPr>
        <p:blipFill>
          <a:blip r:embed="rId3"/>
          <a:srcRect r="17591"/>
          <a:stretch>
            <a:fillRect/>
          </a:stretch>
        </p:blipFill>
        <p:spPr bwMode="auto">
          <a:xfrm>
            <a:off x="0" y="7490767"/>
            <a:ext cx="11584305" cy="7589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3511439"/>
            <a:ext cx="7416800" cy="39307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-1" y="2016124"/>
            <a:ext cx="14269327" cy="1425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354533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285749"/>
            <a:ext cx="11344275" cy="1476375"/>
          </a:xfrm>
        </p:spPr>
        <p:txBody>
          <a:bodyPr>
            <a:noAutofit/>
          </a:bodyPr>
          <a:lstStyle/>
          <a:p>
            <a:r>
              <a:rPr lang="zh-TW" altLang="en-US" sz="4400" dirty="0"/>
              <a:t>使用測試工具在 每個作業的展示</a:t>
            </a:r>
            <a:r>
              <a:rPr altLang="zh-TW" sz="4400" dirty="0"/>
              <a:t>12/02</a:t>
            </a:r>
            <a:br>
              <a:rPr altLang="zh-TW" sz="4400" dirty="0"/>
            </a:br>
            <a:r>
              <a:rPr altLang="zh-TW" sz="6000" dirty="0">
                <a:solidFill>
                  <a:srgbClr val="FF0000"/>
                </a:solidFill>
              </a:rPr>
              <a:t>Mutation Testing Coverage</a:t>
            </a:r>
            <a:endParaRPr lang="zh-TW" altLang="en-US" sz="6000" dirty="0">
              <a:solidFill>
                <a:srgbClr val="FF0000"/>
              </a:solidFill>
            </a:endParaRPr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87324" y="8207491"/>
            <a:ext cx="8611665" cy="4811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8229716"/>
            <a:ext cx="8541719" cy="47697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3377159"/>
            <a:ext cx="8798821" cy="47887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5"/>
          <a:srcRect l="1612"/>
          <a:stretch>
            <a:fillRect/>
          </a:stretch>
        </p:blipFill>
        <p:spPr bwMode="auto">
          <a:xfrm>
            <a:off x="7401829" y="3339966"/>
            <a:ext cx="4790171" cy="478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1720850"/>
            <a:ext cx="15773576" cy="155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354533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285749"/>
            <a:ext cx="11344275" cy="1476375"/>
          </a:xfrm>
        </p:spPr>
        <p:txBody>
          <a:bodyPr>
            <a:noAutofit/>
          </a:bodyPr>
          <a:lstStyle/>
          <a:p>
            <a:r>
              <a:rPr lang="zh-TW" altLang="en-US" sz="4400" dirty="0"/>
              <a:t>使用測試工具在 每個作業的展示</a:t>
            </a:r>
            <a:r>
              <a:rPr altLang="zh-TW" sz="4400" dirty="0"/>
              <a:t>12/09</a:t>
            </a:r>
            <a:br>
              <a:rPr altLang="zh-TW" sz="4400" dirty="0"/>
            </a:br>
            <a:r>
              <a:rPr altLang="zh-TW" sz="6000" dirty="0">
                <a:solidFill>
                  <a:srgbClr val="FF0000"/>
                </a:solidFill>
              </a:rPr>
              <a:t>Equivalence partition</a:t>
            </a:r>
            <a:endParaRPr lang="zh-TW" altLang="en-US" sz="6000" dirty="0">
              <a:solidFill>
                <a:srgbClr val="FF0000"/>
              </a:solidFill>
            </a:endParaRPr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056689" y="3192763"/>
            <a:ext cx="11779016" cy="504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" y="1727200"/>
            <a:ext cx="15090531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3181350"/>
            <a:ext cx="8972550" cy="527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35453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/>
              <a:t>Contents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2026920"/>
            <a:ext cx="10058400" cy="4434840"/>
          </a:xfrm>
        </p:spPr>
        <p:txBody>
          <a:bodyPr>
            <a:noAutofit/>
          </a:bodyPr>
          <a:lstStyle/>
          <a:p>
            <a:pPr marL="342900" indent="-342900">
              <a:buAutoNum type="arabicPeriod"/>
            </a:pPr>
            <a:r>
              <a:rPr lang="zh-TW" altLang="en-US" sz="4000" dirty="0"/>
              <a:t>測試工具的介紹</a:t>
            </a:r>
          </a:p>
          <a:p>
            <a:pPr marL="342900" indent="-342900">
              <a:buAutoNum type="arabicPeriod"/>
            </a:pPr>
            <a:r>
              <a:rPr lang="zh-TW" altLang="en-US" sz="4000" dirty="0"/>
              <a:t>測試工具功能的說明</a:t>
            </a:r>
          </a:p>
          <a:p>
            <a:pPr marL="342900" indent="-342900">
              <a:buAutoNum type="arabicPeriod"/>
            </a:pPr>
            <a:r>
              <a:rPr lang="zh-TW" altLang="en-US" sz="4000" dirty="0"/>
              <a:t>測試工具功能的示範 </a:t>
            </a:r>
            <a:r>
              <a:rPr lang="en-US" altLang="zh-TW" sz="4000" dirty="0"/>
              <a:t>(demo)</a:t>
            </a:r>
          </a:p>
          <a:p>
            <a:pPr marL="342900" indent="-342900">
              <a:buAutoNum type="arabicPeriod"/>
            </a:pPr>
            <a:r>
              <a:rPr lang="zh-TW" altLang="en-US" sz="4000" dirty="0"/>
              <a:t>測試工具的使用心得</a:t>
            </a:r>
          </a:p>
          <a:p>
            <a:pPr marL="342900" indent="-342900">
              <a:buAutoNum type="arabicPeriod"/>
            </a:pPr>
            <a:r>
              <a:rPr lang="zh-TW" altLang="en-US" sz="4000" dirty="0"/>
              <a:t>使用測試工具在 每個作業的展示</a:t>
            </a:r>
          </a:p>
          <a:p>
            <a:pPr marL="342900" indent="-342900">
              <a:buAutoNum type="arabicPeriod"/>
            </a:pPr>
            <a:endParaRPr lang="en-US" altLang="zh-TW" sz="32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1363" y="2169725"/>
            <a:ext cx="3314700" cy="149740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4925" y="3662362"/>
            <a:ext cx="3095625" cy="1547813"/>
          </a:xfrm>
          <a:prstGeom prst="rect">
            <a:avLst/>
          </a:prstGeom>
        </p:spPr>
      </p:pic>
      <p:pic>
        <p:nvPicPr>
          <p:cNvPr id="8" name="圖片 7" descr="d91ydkn-2f85f091-a52d-435f-b9b7-11de4dca63d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3575" y="317500"/>
            <a:ext cx="5054600" cy="18034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9799803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4825" y="134754"/>
            <a:ext cx="11344275" cy="1627371"/>
          </a:xfrm>
        </p:spPr>
        <p:txBody>
          <a:bodyPr>
            <a:noAutofit/>
          </a:bodyPr>
          <a:lstStyle/>
          <a:p>
            <a:r>
              <a:rPr lang="zh-TW" altLang="en-US" sz="4400" dirty="0"/>
              <a:t>使用測試工具在 每個作業的展示</a:t>
            </a:r>
            <a:r>
              <a:rPr altLang="zh-TW" sz="4400" dirty="0"/>
              <a:t>12/09</a:t>
            </a:r>
            <a:br>
              <a:rPr altLang="zh-TW" sz="4400" dirty="0"/>
            </a:br>
            <a:r>
              <a:rPr altLang="zh-TW" sz="6000" dirty="0">
                <a:solidFill>
                  <a:srgbClr val="FF0000"/>
                </a:solidFill>
              </a:rPr>
              <a:t>Boundary value </a:t>
            </a:r>
            <a:r>
              <a:rPr lang="zh-TW" altLang="en-US" sz="6000" dirty="0">
                <a:solidFill>
                  <a:srgbClr val="FF0000"/>
                </a:solidFill>
              </a:rPr>
              <a:t>邊界值測試</a:t>
            </a:r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/>
          <a:srcRect l="507"/>
          <a:stretch>
            <a:fillRect/>
          </a:stretch>
        </p:blipFill>
        <p:spPr bwMode="auto">
          <a:xfrm>
            <a:off x="0" y="3027998"/>
            <a:ext cx="7267074" cy="51909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圖片 4"/>
          <p:cNvPicPr/>
          <p:nvPr/>
        </p:nvPicPr>
        <p:blipFill>
          <a:blip r:embed="rId3"/>
          <a:srcRect l="726"/>
          <a:stretch>
            <a:fillRect/>
          </a:stretch>
        </p:blipFill>
        <p:spPr bwMode="auto">
          <a:xfrm>
            <a:off x="7424712" y="3010342"/>
            <a:ext cx="7160343" cy="5231958"/>
          </a:xfrm>
          <a:prstGeom prst="rect">
            <a:avLst/>
          </a:prstGeom>
          <a:noFill/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" y="1609724"/>
            <a:ext cx="13825039" cy="1336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354533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70700" y="1206474"/>
            <a:ext cx="4876800" cy="4645686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25400" contourW="12700">
              <a:bevelT w="19050" h="152400"/>
              <a:bevelB w="19050"/>
              <a:contourClr>
                <a:schemeClr val="bg1"/>
              </a:contourClr>
            </a:sp3d>
          </a:bodyPr>
          <a:lstStyle/>
          <a:p>
            <a:pPr algn="ctr"/>
            <a:r>
              <a:rPr lang="zh-TW" altLang="en-US" sz="9000" b="1" dirty="0">
                <a:solidFill>
                  <a:schemeClr val="accent5"/>
                </a:solidFill>
              </a:rPr>
              <a:t>感謝聆聽</a:t>
            </a:r>
            <a:endParaRPr lang="zh-TW" altLang="en-US" sz="9000" b="1" dirty="0">
              <a:solidFill>
                <a:schemeClr val="tx1"/>
              </a:solidFill>
            </a:endParaRPr>
          </a:p>
        </p:txBody>
      </p:sp>
      <p:pic>
        <p:nvPicPr>
          <p:cNvPr id="4" name="圖片 3" descr="158970853089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12" y="317499"/>
            <a:ext cx="6128587" cy="621030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65881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測試工具的介紹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400" dirty="0"/>
              <a:t>1.JUnit</a:t>
            </a:r>
            <a:r>
              <a:rPr lang="zh-TW" altLang="en-US" sz="4400" dirty="0"/>
              <a:t>是</a:t>
            </a:r>
            <a:r>
              <a:rPr lang="en-US" altLang="zh-TW" sz="4400" dirty="0"/>
              <a:t>Java </a:t>
            </a:r>
            <a:r>
              <a:rPr lang="zh-TW" altLang="en-US" sz="4400" dirty="0"/>
              <a:t>的開源單元測試框架</a:t>
            </a:r>
            <a:endParaRPr lang="en-US" altLang="zh-TW" sz="4400" dirty="0"/>
          </a:p>
          <a:p>
            <a:pPr marL="0" indent="0">
              <a:buNone/>
            </a:pPr>
            <a:r>
              <a:rPr lang="en-US" altLang="zh-TW" sz="4400" dirty="0"/>
              <a:t>2.</a:t>
            </a:r>
            <a:r>
              <a:rPr lang="zh-TW" altLang="en-US" sz="4400" dirty="0"/>
              <a:t>編寫、執行可重複的測試</a:t>
            </a:r>
            <a:endParaRPr lang="en-US" altLang="zh-TW" sz="4400" dirty="0"/>
          </a:p>
          <a:p>
            <a:pPr marL="0" indent="0">
              <a:buNone/>
            </a:pPr>
            <a:r>
              <a:rPr lang="en-US" altLang="zh-TW" sz="4400" dirty="0"/>
              <a:t>3.</a:t>
            </a:r>
            <a:r>
              <a:rPr lang="zh-TW" altLang="en-US" sz="4400" dirty="0"/>
              <a:t>發現程式碼中的錯誤</a:t>
            </a:r>
          </a:p>
        </p:txBody>
      </p:sp>
    </p:spTree>
    <p:extLst>
      <p:ext uri="{BB962C8B-B14F-4D97-AF65-F5344CB8AC3E}">
        <p14:creationId xmlns="" xmlns:p14="http://schemas.microsoft.com/office/powerpoint/2010/main" val="2003125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1006" y="0"/>
            <a:ext cx="10894193" cy="2014194"/>
          </a:xfrm>
        </p:spPr>
        <p:txBody>
          <a:bodyPr>
            <a:normAutofit/>
          </a:bodyPr>
          <a:lstStyle/>
          <a:p>
            <a:pPr marL="342900" indent="-342900"/>
            <a:r>
              <a:rPr lang="zh-TW" altLang="en-US" sz="6000" dirty="0" smtClean="0"/>
              <a:t>測試工具功能的說明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88758" y="1694046"/>
            <a:ext cx="10836442" cy="43409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 smtClean="0"/>
              <a:t>1.</a:t>
            </a:r>
            <a:r>
              <a:rPr lang="zh-TW" altLang="en-US" sz="4000" dirty="0" smtClean="0"/>
              <a:t>測試</a:t>
            </a:r>
            <a:r>
              <a:rPr lang="zh-TW" altLang="en-US" sz="4000" dirty="0" smtClean="0"/>
              <a:t>標記 </a:t>
            </a:r>
            <a:r>
              <a:rPr lang="en-US" altLang="zh-TW" sz="4000" dirty="0" smtClean="0"/>
              <a:t>(Test Annotations</a:t>
            </a:r>
            <a:r>
              <a:rPr lang="en-US" altLang="zh-TW" sz="4000" dirty="0" smtClean="0"/>
              <a:t>)</a:t>
            </a:r>
            <a:r>
              <a:rPr lang="en-US" altLang="zh-TW" sz="4000" dirty="0" smtClean="0">
                <a:sym typeface="Wingdings" pitchFamily="2" charset="2"/>
              </a:rPr>
              <a:t></a:t>
            </a:r>
            <a:endParaRPr lang="en-US" altLang="zh-TW" sz="4000" dirty="0" smtClean="0"/>
          </a:p>
          <a:p>
            <a:pPr marL="0" indent="0">
              <a:buNone/>
            </a:pPr>
            <a:endParaRPr lang="en-US" altLang="zh-TW" sz="4000" dirty="0" smtClean="0"/>
          </a:p>
          <a:p>
            <a:pPr marL="0" indent="0">
              <a:buNone/>
            </a:pPr>
            <a:r>
              <a:rPr lang="en-US" altLang="zh-TW" sz="4000" dirty="0" smtClean="0"/>
              <a:t>2.</a:t>
            </a:r>
            <a:r>
              <a:rPr lang="zh-TW" altLang="en-US" sz="4000" dirty="0" smtClean="0"/>
              <a:t>斷言 </a:t>
            </a:r>
            <a:r>
              <a:rPr lang="en-US" altLang="zh-TW" sz="4000" dirty="0" smtClean="0"/>
              <a:t>(Assertions</a:t>
            </a:r>
            <a:r>
              <a:rPr lang="en-US" altLang="zh-TW" sz="4000" dirty="0" smtClean="0"/>
              <a:t>)----------------</a:t>
            </a:r>
            <a:r>
              <a:rPr lang="en-US" altLang="zh-TW" sz="4000" dirty="0" smtClean="0">
                <a:sym typeface="Wingdings" pitchFamily="2" charset="2"/>
              </a:rPr>
              <a:t></a:t>
            </a:r>
            <a:endParaRPr lang="en-US" altLang="zh-TW" sz="4000" dirty="0" smtClean="0"/>
          </a:p>
          <a:p>
            <a:pPr marL="0" indent="0">
              <a:buNone/>
            </a:pPr>
            <a:endParaRPr lang="en-US" altLang="zh-TW" sz="4000" dirty="0" smtClean="0"/>
          </a:p>
          <a:p>
            <a:pPr marL="0" indent="0">
              <a:buNone/>
            </a:pPr>
            <a:r>
              <a:rPr lang="en-US" altLang="zh-TW" sz="4000" dirty="0" smtClean="0"/>
              <a:t>3.</a:t>
            </a:r>
            <a:r>
              <a:rPr lang="en-US" altLang="zh-TW" sz="4000" dirty="0" smtClean="0"/>
              <a:t> </a:t>
            </a:r>
            <a:r>
              <a:rPr lang="en-US" altLang="zh-TW" sz="4000" dirty="0" smtClean="0"/>
              <a:t>Failure Trace--------------------</a:t>
            </a:r>
            <a:r>
              <a:rPr lang="en-US" altLang="zh-TW" sz="4000" dirty="0" smtClean="0">
                <a:sym typeface="Wingdings" pitchFamily="2" charset="2"/>
              </a:rPr>
              <a:t></a:t>
            </a:r>
            <a:endParaRPr lang="en-US" altLang="zh-TW" sz="4000" dirty="0" smtClean="0"/>
          </a:p>
          <a:p>
            <a:pPr marL="0" indent="0">
              <a:buNone/>
            </a:pPr>
            <a:endParaRPr lang="zh-TW" altLang="en-US" sz="4000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06272" y="4688662"/>
            <a:ext cx="5773267" cy="5434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85163" y="2745294"/>
            <a:ext cx="6343682" cy="162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63057" y="29184"/>
            <a:ext cx="5572462" cy="2465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003125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257175"/>
            <a:ext cx="10058400" cy="1757019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測試工具功能的示範 </a:t>
            </a:r>
            <a:r>
              <a:rPr lang="en-US" altLang="zh-TW" sz="6000" dirty="0"/>
              <a:t>(demo)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638300"/>
            <a:ext cx="11125200" cy="439674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zh-TW" sz="4400" dirty="0"/>
              <a:t>1.</a:t>
            </a:r>
            <a:r>
              <a:rPr lang="zh-TW" altLang="en-US" sz="4400" dirty="0"/>
              <a:t>對著專案右鍵</a:t>
            </a:r>
            <a:r>
              <a:rPr lang="en-US" altLang="zh-TW" sz="4400" dirty="0"/>
              <a:t>Coverage As – </a:t>
            </a:r>
            <a:r>
              <a:rPr lang="en-US" altLang="zh-TW" sz="4400" dirty="0" err="1"/>
              <a:t>Junit</a:t>
            </a:r>
            <a:r>
              <a:rPr lang="en-US" altLang="zh-TW" sz="4400" dirty="0"/>
              <a:t> Test</a:t>
            </a:r>
            <a:endParaRPr lang="zh-TW" altLang="en-US" sz="44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476501"/>
            <a:ext cx="12192000" cy="438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551684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257175"/>
            <a:ext cx="10058400" cy="1757019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測試工具功能的示範 </a:t>
            </a:r>
            <a:r>
              <a:rPr lang="en-US" altLang="zh-TW" sz="6000" dirty="0"/>
              <a:t>(demo)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638300"/>
            <a:ext cx="11125200" cy="439674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zh-TW" sz="4400" dirty="0"/>
              <a:t>2.IDE</a:t>
            </a:r>
            <a:r>
              <a:rPr lang="zh-TW" altLang="en-US" sz="4400" dirty="0"/>
              <a:t>畫面出現對應顏色。綠底：測試</a:t>
            </a:r>
            <a:r>
              <a:rPr lang="en-US" altLang="zh-TW" sz="4400" dirty="0"/>
              <a:t>OK</a:t>
            </a:r>
            <a:endParaRPr lang="zh-TW" altLang="en-US" sz="4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387600"/>
            <a:ext cx="12192000" cy="44785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551684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257175"/>
            <a:ext cx="10058400" cy="1757019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測試工具功能的示範 </a:t>
            </a:r>
            <a:r>
              <a:rPr lang="en-US" altLang="zh-TW" sz="6000" dirty="0"/>
              <a:t>(demo)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638300"/>
            <a:ext cx="11125200" cy="439674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zh-TW" sz="4400" dirty="0"/>
              <a:t>3.</a:t>
            </a:r>
            <a:r>
              <a:rPr lang="zh-TW" altLang="en-US" sz="4400" dirty="0"/>
              <a:t> 紅底：未執行或有誤</a:t>
            </a:r>
          </a:p>
          <a:p>
            <a:pPr>
              <a:buNone/>
            </a:pPr>
            <a:endParaRPr lang="zh-TW" altLang="en-US" sz="4400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444598"/>
            <a:ext cx="12239667" cy="4413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551684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257175"/>
            <a:ext cx="10058400" cy="1757019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測試工具功能的示範 </a:t>
            </a:r>
            <a:r>
              <a:rPr lang="en-US" altLang="zh-TW" sz="6000" dirty="0"/>
              <a:t>(demo)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638300"/>
            <a:ext cx="11125200" cy="439674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zh-TW" sz="4400" dirty="0"/>
              <a:t>4.Failure Trace</a:t>
            </a:r>
            <a:r>
              <a:rPr lang="zh-TW" altLang="en-US" sz="4400" dirty="0"/>
              <a:t>查看預期及實際運行結果 </a:t>
            </a:r>
          </a:p>
          <a:p>
            <a:pPr>
              <a:buNone/>
            </a:pPr>
            <a:endParaRPr lang="zh-TW" altLang="en-US" sz="4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2356617"/>
            <a:ext cx="4781549" cy="45013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 l="870"/>
          <a:stretch>
            <a:fillRect/>
          </a:stretch>
        </p:blipFill>
        <p:spPr bwMode="auto">
          <a:xfrm>
            <a:off x="4924425" y="2371723"/>
            <a:ext cx="7273127" cy="2600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551684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257175"/>
            <a:ext cx="10058400" cy="1757019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測試工具功能的示範 </a:t>
            </a:r>
            <a:r>
              <a:rPr lang="en-US" altLang="zh-TW" sz="6000" dirty="0"/>
              <a:t>(demo)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638300"/>
            <a:ext cx="11125200" cy="439674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zh-TW" sz="4400" dirty="0"/>
              <a:t>5.</a:t>
            </a:r>
            <a:r>
              <a:rPr lang="zh-TW" altLang="en-US" sz="4400" dirty="0"/>
              <a:t>單元測試覆蓋率</a:t>
            </a:r>
            <a:r>
              <a:rPr lang="en-US" altLang="zh-TW" sz="4400" dirty="0"/>
              <a:t>Line coverage</a:t>
            </a:r>
            <a:endParaRPr lang="zh-TW" altLang="en-US" sz="4400" dirty="0"/>
          </a:p>
          <a:p>
            <a:pPr>
              <a:buNone/>
            </a:pPr>
            <a:endParaRPr lang="zh-TW" altLang="en-US" sz="4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 t="3089"/>
          <a:stretch>
            <a:fillRect/>
          </a:stretch>
        </p:blipFill>
        <p:spPr bwMode="auto">
          <a:xfrm>
            <a:off x="-1" y="2933700"/>
            <a:ext cx="12294447" cy="2390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5516845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肥皂">
  <a:themeElements>
    <a:clrScheme name="肥皂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肥皂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肥皂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TM03457510[[fn=肥皂]]</Template>
  <TotalTime>900</TotalTime>
  <Words>374</Words>
  <Application>Microsoft Office PowerPoint</Application>
  <PresentationFormat>自訂</PresentationFormat>
  <Paragraphs>46</Paragraphs>
  <Slides>21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2" baseType="lpstr">
      <vt:lpstr>肥皂</vt:lpstr>
      <vt:lpstr>Junit</vt:lpstr>
      <vt:lpstr>Contents</vt:lpstr>
      <vt:lpstr>測試工具的介紹</vt:lpstr>
      <vt:lpstr>測試工具功能的說明</vt:lpstr>
      <vt:lpstr>測試工具功能的示範 (demo)</vt:lpstr>
      <vt:lpstr>測試工具功能的示範 (demo)</vt:lpstr>
      <vt:lpstr>測試工具功能的示範 (demo)</vt:lpstr>
      <vt:lpstr>測試工具功能的示範 (demo)</vt:lpstr>
      <vt:lpstr>測試工具功能的示範 (demo)</vt:lpstr>
      <vt:lpstr>測試工具的使用心得</vt:lpstr>
      <vt:lpstr>使用測試工具在 每個作業的展示10/21 Line coverage</vt:lpstr>
      <vt:lpstr>使用測試工具在 每個作業的展示10/28  Graph Coverage</vt:lpstr>
      <vt:lpstr>使用測試工具在 每個作業的展示11/11 有效範圍 極大極小值</vt:lpstr>
      <vt:lpstr>使用測試工具在 每個作業的展示11/18 Logical Expressions coverage 1.Predicate Coverage</vt:lpstr>
      <vt:lpstr>使用測試工具在 每個作業的展示11/18 Logical Expressions coverage 2.Clause Coverage</vt:lpstr>
      <vt:lpstr>使用測試工具在 每個作業的展示11/18 Logical Expressions coverage</vt:lpstr>
      <vt:lpstr>使用測試工具在 每個作業的展示11/25 Input Domain Characterization </vt:lpstr>
      <vt:lpstr>使用測試工具在 每個作業的展示12/02 Mutation Testing Coverage</vt:lpstr>
      <vt:lpstr>使用測試工具在 每個作業的展示12/09 Equivalence partition</vt:lpstr>
      <vt:lpstr>使用測試工具在 每個作業的展示12/09 Boundary value 邊界值測試</vt:lpstr>
      <vt:lpstr>感謝聆聽</vt:lpstr>
    </vt:vector>
  </TitlesOfParts>
  <Company>UBOT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洪唯真</dc:creator>
  <cp:lastModifiedBy>jenny</cp:lastModifiedBy>
  <cp:revision>552</cp:revision>
  <dcterms:created xsi:type="dcterms:W3CDTF">2023-05-08T09:41:48Z</dcterms:created>
  <dcterms:modified xsi:type="dcterms:W3CDTF">2023-12-19T13:24:37Z</dcterms:modified>
</cp:coreProperties>
</file>

<file path=docProps/thumbnail.jpeg>
</file>